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sldIdLst>
    <p:sldId id="263" r:id="rId2"/>
    <p:sldId id="258" r:id="rId3"/>
    <p:sldId id="261" r:id="rId4"/>
    <p:sldId id="259" r:id="rId5"/>
    <p:sldId id="257" r:id="rId6"/>
    <p:sldId id="264" r:id="rId7"/>
    <p:sldId id="262" r:id="rId8"/>
    <p:sldId id="265" r:id="rId9"/>
    <p:sldId id="268" r:id="rId10"/>
    <p:sldId id="267" r:id="rId11"/>
    <p:sldId id="271" r:id="rId12"/>
    <p:sldId id="301" r:id="rId13"/>
    <p:sldId id="344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4" r:id="rId42"/>
    <p:sldId id="339" r:id="rId43"/>
    <p:sldId id="330" r:id="rId44"/>
    <p:sldId id="335" r:id="rId45"/>
    <p:sldId id="340" r:id="rId46"/>
    <p:sldId id="331" r:id="rId47"/>
    <p:sldId id="336" r:id="rId48"/>
    <p:sldId id="341" r:id="rId49"/>
    <p:sldId id="332" r:id="rId50"/>
    <p:sldId id="337" r:id="rId51"/>
    <p:sldId id="342" r:id="rId52"/>
    <p:sldId id="333" r:id="rId53"/>
    <p:sldId id="338" r:id="rId54"/>
    <p:sldId id="343" r:id="rId55"/>
    <p:sldId id="270" r:id="rId56"/>
    <p:sldId id="290" r:id="rId57"/>
    <p:sldId id="291" r:id="rId58"/>
    <p:sldId id="292" r:id="rId59"/>
    <p:sldId id="293" r:id="rId60"/>
    <p:sldId id="294" r:id="rId61"/>
    <p:sldId id="295" r:id="rId62"/>
    <p:sldId id="296" r:id="rId63"/>
    <p:sldId id="297" r:id="rId64"/>
    <p:sldId id="298" r:id="rId65"/>
    <p:sldId id="299" r:id="rId66"/>
    <p:sldId id="300" r:id="rId67"/>
    <p:sldId id="275" r:id="rId68"/>
    <p:sldId id="260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0"/>
    <p:restoredTop sz="84770" autoAdjust="0"/>
  </p:normalViewPr>
  <p:slideViewPr>
    <p:cSldViewPr snapToGrid="0" snapToObjects="1">
      <p:cViewPr varScale="1">
        <p:scale>
          <a:sx n="90" d="100"/>
          <a:sy n="90" d="100"/>
        </p:scale>
        <p:origin x="21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6C81-F242-0549-9BC1-F449630D8653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05D37-54BB-2E4F-99A3-E06FB37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6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61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094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10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41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785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44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1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Latexit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t\text{-}bogus\text{-}factor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{|Bogus(t)|}{|Fraud(t)|}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(t)|}{|Fraud(t)|}</a:t>
            </a: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t\text{-}poison\text{-}factor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{|Bogus(t)|}{|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{|Fraud(t)|+|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+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3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Latexit</a:t>
            </a:r>
            <a:r>
              <a:rPr lang="en-US"/>
              <a:t> code: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 = 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(t)|}{|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Leftrightarrow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 = K * |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OriAcc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(t)|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rating(s, p) = \left \{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\begin{aligned}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&amp;5,\quad \text{if}\ p=t \\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  &amp;r\sim N(mean(rating(p)), </a:t>
            </a:r>
            <a:r>
              <a:rPr lang="en-US" sz="120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(rating(p))),\quad \text{otherwise}</a:t>
            </a: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\end{aligned} \right.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11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Rui</a:t>
            </a:r>
            <a:r>
              <a:rPr lang="en-US" noProof="0"/>
              <a:t>: Please keep this slide continuously updated </a:t>
            </a:r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Rui to Andrea</a:t>
            </a:r>
            <a:r>
              <a:rPr lang="en-US" noProof="0"/>
              <a:t>: What about the t-poison-factor and t-bogus-factor?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noProof="0"/>
              <a:t>From Andrea to </a:t>
            </a:r>
            <a:r>
              <a:rPr lang="en-US" b="1" noProof="0" err="1"/>
              <a:t>Rui</a:t>
            </a:r>
            <a:r>
              <a:rPr lang="en-US" noProof="0"/>
              <a:t>: Let’s just vary K for now. Given K w</a:t>
            </a:r>
            <a:r>
              <a:rPr lang="en-US" baseline="0" noProof="0"/>
              <a:t>e can always compute </a:t>
            </a:r>
            <a:r>
              <a:rPr lang="en-US" noProof="0"/>
              <a:t>the corresponding t-poison-factor and t-bogus-factor, so I</a:t>
            </a:r>
            <a:r>
              <a:rPr lang="en-US" baseline="0" noProof="0"/>
              <a:t> think it will be a matter of what we eventually prefer to present.</a:t>
            </a:r>
            <a:endParaRPr lang="en-US" noProof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/>
          </a:p>
          <a:p>
            <a:endParaRPr lang="en-US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46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82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05D37-54BB-2E4F-99A3-E06FB375AFA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79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D7800-5973-464D-A735-71070E177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0533-FF41-3047-854E-A41C8D9E1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C674D-6B47-F940-BC07-23EDF8B0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6AD5-09B6-9749-9732-185D5F1FE6D5}" type="datetime1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5B4B1-9407-624B-AB8A-8D5914B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9DC33-B087-5345-AA08-91993AE8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6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C317E-3291-E249-B1ED-4DB76195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D7FED-2BE6-F441-8058-9E9E147FA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7928-345A-6544-B64D-BE5E47409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B094-17BF-CC47-A816-A223265E2ADB}" type="datetime1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2FAA-03F8-9845-B921-522B2FB92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4A09-80F8-0D4E-8FD6-F20726A2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4546B3-3218-6340-9CCE-EB7E1F95D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7E38-62B5-564A-B768-ACF783B0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CBFEA-25BB-C944-8FDD-089F41E3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08A41-C28F-FA46-8905-0FC2201EDEF7}" type="datetime1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F642-842E-0445-952D-F98EEA80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740AF-8D29-8447-8EF5-9BBF1856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5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C02B4-CBFD-434C-BF23-8DC9ECF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DB3D2-3A38-C34E-A984-987DF873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111AA-2CDD-2F49-AD2C-15F07DE1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A6C3B-E58C-9E45-B42C-A9B601DD9962}" type="datetime1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C48E-ED97-2A42-9BD1-D548407B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514D9-F5D3-9144-85D4-07FF615A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0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8AA3-3FD3-7B43-BCA9-8E9BBEE52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9733-B260-6144-8717-D63DA01E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DAFC7-361E-0043-A213-335AA675B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59802-56A5-6943-A279-134CF2FE136A}" type="datetime1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E20C-7C7B-D440-8E06-854730A8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25EF7-088E-B941-BC4A-E40534D0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4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6928-C176-9448-9F5C-0A2BA9E39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6979-389B-DB4D-8834-6E0727B26B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04E32-1C84-A048-8725-6C3FA624B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1072F-01E1-A64F-902F-AB393121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7293B-B819-774A-BF8E-F28007022623}" type="datetime1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95A69-FBE5-AC41-93BD-DDFC264C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1F0EC-07F1-BD40-8D62-059B175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2E1E-8EED-A748-B169-FA9111151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30ED8-0C83-774A-98EE-5ADD4E87A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93EC-DF17-B74E-8221-D8DAA76BB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617986-BE61-2849-8EEF-B3EA3A5E71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D53E6-DB66-E546-85BC-FE36AA72F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CE75F-8BB8-BB4E-9F4E-DFEF30CB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D7299-6DA6-F448-B53E-2891D696F284}" type="datetime1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F41962-0EC2-F24B-BE4F-B64CEEB21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6E566-70C4-EA49-81EC-6B409D6F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164-154E-7846-A9D2-3A6AF2ED7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62070-055F-5B47-8067-73F7347B8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7791F-FCED-1C44-87F1-B280C6ABCA5A}" type="datetime1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A0D00-6955-574F-B5A8-4AFA4C4C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37CC00-FCB0-4D49-949C-10AC8DA8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10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2565C-9339-504C-A133-ECEE81847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BCED-49BA-1347-A44D-59CD1F24EA5A}" type="datetime1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4D7E8-F9D3-C946-BBB7-C46BC9BD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DFE83-B2FF-C44B-AE09-6D7B589FB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BA6B-56B3-E54B-8B3F-8D03DAA22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476-5C20-A341-A083-A52AEA8E6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10E0-97B7-494C-9613-F3046301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85213-5660-DA46-8D9F-DBAB9690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CF9B9-338C-4B49-AB71-73B92B90D881}" type="datetime1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74B4-92F2-1442-AB5D-CEC389DF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0933-4ABE-6849-A583-E5D6A4FE9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6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D70-2A88-5D41-98AC-476629AF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D5A6C7-25C0-E24B-9784-C5CCE7865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2C32FC-CD7B-E241-A73E-70E8BB186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2DAEA-945C-BA4E-B690-E6D12EF46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30B8-51C8-1644-B9F6-647506EE797A}" type="datetime1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DE6A9-307D-7A49-9324-6464BEAD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04097-C65F-2543-9DB2-B0EA5FB0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184D0-4C87-A14A-A9DE-C6ECE022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82159-A9F5-664D-8D12-3DABEF285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A4B3A-B26B-2042-A971-99A05CA47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6C236-11A2-1442-AB7A-876AB2E90F0E}" type="datetime1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E6A8-72C0-D143-8A46-C8764E417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A3C63-8282-A24E-887B-0A7894945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D7397-CFC9-1E49-8FD3-94FB84D05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0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Definitions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67C2B-FE9D-4E44-994B-6025DA57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5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round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For each dataset D and competitor A</a:t>
            </a:r>
          </a:p>
          <a:p>
            <a:pPr lvl="1"/>
            <a:r>
              <a:rPr lang="en-US"/>
              <a:t>For each K and N</a:t>
            </a:r>
          </a:p>
          <a:p>
            <a:pPr lvl="3"/>
            <a:r>
              <a:rPr lang="en-US" sz="2400"/>
              <a:t>For each target t </a:t>
            </a:r>
            <a:r>
              <a:rPr lang="en-US" sz="2400" i="1"/>
              <a:t>(i.e., T times)</a:t>
            </a:r>
          </a:p>
          <a:p>
            <a:pPr lvl="4"/>
            <a:r>
              <a:rPr lang="en-US" sz="2400"/>
              <a:t>Evaluate: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Precision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Recall when varying q</a:t>
            </a:r>
          </a:p>
          <a:p>
            <a:pPr marL="2743200" lvl="5" indent="-457200">
              <a:buFont typeface="+mj-lt"/>
              <a:buAutoNum type="arabicPeriod"/>
            </a:pPr>
            <a:r>
              <a:rPr lang="en-US" sz="2400"/>
              <a:t>F1 score when varying q</a:t>
            </a:r>
          </a:p>
          <a:p>
            <a:pPr lvl="3"/>
            <a:r>
              <a:rPr lang="en-US" sz="2400"/>
              <a:t>Average the results over t</a:t>
            </a:r>
          </a:p>
        </p:txBody>
      </p:sp>
      <p:cxnSp>
        <p:nvCxnSpPr>
          <p:cNvPr id="7" name="Connettore diritto 6"/>
          <p:cNvCxnSpPr>
            <a:cxnSpLocks/>
          </p:cNvCxnSpPr>
          <p:nvPr/>
        </p:nvCxnSpPr>
        <p:spPr>
          <a:xfrm flipH="1">
            <a:off x="2355112" y="2929270"/>
            <a:ext cx="1" cy="16127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57116-3083-3643-B572-0C8053ADB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1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results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D69D6-03F2-6F4C-B415-162CBC77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10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OTC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2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D13B-D94B-E649-A501-7C67941C6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Bad - OTC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E2D77-B00D-0D4D-8769-BA14FC29C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13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A427DA-A09B-D74A-B852-29BDBFF75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29479"/>
            <a:ext cx="9585771" cy="539199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DB95-E6B0-8547-99FD-AC0E6A18118E}"/>
              </a:ext>
            </a:extLst>
          </p:cNvPr>
          <p:cNvSpPr txBox="1"/>
          <p:nvPr/>
        </p:nvSpPr>
        <p:spPr>
          <a:xfrm>
            <a:off x="5470160" y="723896"/>
            <a:ext cx="4512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Worst k/n pair are consistent when varying q</a:t>
            </a:r>
          </a:p>
        </p:txBody>
      </p:sp>
    </p:spTree>
    <p:extLst>
      <p:ext uri="{BB962C8B-B14F-4D97-AF65-F5344CB8AC3E}">
        <p14:creationId xmlns:p14="http://schemas.microsoft.com/office/powerpoint/2010/main" val="60767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F82A83-D6FB-F640-AE56-4D9906747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435855"/>
            <a:ext cx="9160239" cy="515263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90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F41673-18E4-F346-A25B-16BFD7294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442" y="1253331"/>
            <a:ext cx="9838937" cy="553440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F922-CA2B-F747-8E91-F168BAD1120E}"/>
              </a:ext>
            </a:extLst>
          </p:cNvPr>
          <p:cNvSpPr txBox="1"/>
          <p:nvPr/>
        </p:nvSpPr>
        <p:spPr>
          <a:xfrm>
            <a:off x="5889885" y="381575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precision is much higher after attack, but recall and f1 are much lower.</a:t>
            </a:r>
          </a:p>
        </p:txBody>
      </p:sp>
    </p:spTree>
    <p:extLst>
      <p:ext uri="{BB962C8B-B14F-4D97-AF65-F5344CB8AC3E}">
        <p14:creationId xmlns:p14="http://schemas.microsoft.com/office/powerpoint/2010/main" val="390972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D5FEAF-482E-1B4F-A7BB-A8421FFEA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48" y="1253331"/>
            <a:ext cx="9913888" cy="557656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6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E6FA0F-7F3C-2C4A-81A5-7197A4766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334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2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OTC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457DBD-2234-7F46-844D-E276E015D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84" y="1253331"/>
            <a:ext cx="9973849" cy="561029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1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C36E28-11B0-B04B-8C59-0008F954E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50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CA6D4-A2F3-A348-AF52-649AED0E8511}"/>
              </a:ext>
            </a:extLst>
          </p:cNvPr>
          <p:cNvSpPr txBox="1"/>
          <p:nvPr/>
        </p:nvSpPr>
        <p:spPr>
          <a:xfrm>
            <a:off x="5784953" y="607000"/>
            <a:ext cx="451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When q is 0.5% and 1%, the precision doesn’t hurt at all</a:t>
            </a:r>
          </a:p>
        </p:txBody>
      </p:sp>
    </p:spTree>
    <p:extLst>
      <p:ext uri="{BB962C8B-B14F-4D97-AF65-F5344CB8AC3E}">
        <p14:creationId xmlns:p14="http://schemas.microsoft.com/office/powerpoint/2010/main" val="24570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 is the target product</a:t>
            </a:r>
          </a:p>
          <a:p>
            <a:r>
              <a:rPr lang="en-US" err="1"/>
              <a:t>OriAcc</a:t>
            </a:r>
            <a:r>
              <a:rPr lang="en-US"/>
              <a:t>(t) is the set of original accounts who posted reviews about t</a:t>
            </a:r>
          </a:p>
          <a:p>
            <a:r>
              <a:rPr lang="en-US" err="1"/>
              <a:t>OriRev</a:t>
            </a:r>
            <a:r>
              <a:rPr lang="en-US"/>
              <a:t>(t) is the set of original reviews about t</a:t>
            </a:r>
          </a:p>
          <a:p>
            <a:r>
              <a:rPr lang="en-US" err="1"/>
              <a:t>SockAcc</a:t>
            </a:r>
            <a:r>
              <a:rPr lang="en-US"/>
              <a:t>(t) is the set of </a:t>
            </a:r>
            <a:r>
              <a:rPr lang="en-US" err="1"/>
              <a:t>sockpuppet</a:t>
            </a:r>
            <a:r>
              <a:rPr lang="en-US"/>
              <a:t> accounts</a:t>
            </a:r>
          </a:p>
          <a:p>
            <a:r>
              <a:rPr lang="en-US" err="1"/>
              <a:t>SockRev</a:t>
            </a:r>
            <a:r>
              <a:rPr lang="en-US"/>
              <a:t>(t) is the set of reviews created by </a:t>
            </a:r>
            <a:r>
              <a:rPr lang="en-US" err="1"/>
              <a:t>sockpuppets</a:t>
            </a:r>
            <a:r>
              <a:rPr lang="en-US"/>
              <a:t> in </a:t>
            </a:r>
            <a:r>
              <a:rPr lang="en-US" err="1"/>
              <a:t>SockAcc</a:t>
            </a:r>
            <a:r>
              <a:rPr lang="en-US"/>
              <a:t>(t) </a:t>
            </a:r>
          </a:p>
          <a:p>
            <a:r>
              <a:rPr lang="en-US"/>
              <a:t>Fraud(t) </a:t>
            </a:r>
            <a:r>
              <a:rPr lang="en-US">
                <a:sym typeface="Symbol" panose="05050102010706020507" pitchFamily="18" charset="2"/>
              </a:rPr>
              <a:t> </a:t>
            </a:r>
            <a:r>
              <a:rPr lang="en-US" err="1"/>
              <a:t>OriAcc</a:t>
            </a:r>
            <a:r>
              <a:rPr lang="en-US"/>
              <a:t>(t) is the set of original fraudsters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2BEB8-5BE6-9449-951B-0A8ECD848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15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878016-53EC-1441-9B28-90ABAEF0D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501" y="1253331"/>
            <a:ext cx="9988839" cy="5618722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4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740E14-6F90-6F4D-8D56-6C2502CBB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54" y="1253330"/>
            <a:ext cx="9963856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57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8E867C-47CB-B54C-AD9E-7A010B0C0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988840" cy="5618723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503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C0FCB5-5C62-624A-89EC-16817F2DC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62" y="1253330"/>
            <a:ext cx="9808958" cy="551753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0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060A84-E647-1E45-9F2B-91BDE1251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83" y="1253331"/>
            <a:ext cx="9963857" cy="5604669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4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Alpha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F8A881-1AF5-3442-A833-70855F282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137" y="1253330"/>
            <a:ext cx="9793968" cy="550910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8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701148-60F5-1149-9302-FD66D6360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5919"/>
            <a:ext cx="9175230" cy="5161067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608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3810CD6-DE23-C447-A7E1-6E8801EF32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887" y="1390909"/>
            <a:ext cx="9303433" cy="523318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69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3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CCCE-0514-F24E-B2A2-1AB948E49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CC294-552F-D24C-95E5-DC4526409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Bogus(t) = Fraud(t) </a:t>
            </a:r>
            <a:r>
              <a:rPr lang="en-US">
                <a:sym typeface="Symbol" panose="05050102010706020507" pitchFamily="18" charset="2"/>
              </a:rPr>
              <a:t></a:t>
            </a:r>
            <a:r>
              <a:rPr lang="en-US"/>
              <a:t> </a:t>
            </a:r>
            <a:r>
              <a:rPr lang="en-US" err="1"/>
              <a:t>SockAcc</a:t>
            </a:r>
            <a:r>
              <a:rPr lang="en-US"/>
              <a:t>(t)</a:t>
            </a:r>
          </a:p>
          <a:p>
            <a:pPr lvl="1"/>
            <a:r>
              <a:rPr lang="en-US"/>
              <a:t>Accounts in Bogus(t) are called </a:t>
            </a:r>
            <a:r>
              <a:rPr lang="en-US" i="1"/>
              <a:t>t-bogus</a:t>
            </a:r>
          </a:p>
          <a:p>
            <a:endParaRPr lang="en-US" i="1"/>
          </a:p>
          <a:p>
            <a:r>
              <a:rPr lang="en-US" i="1"/>
              <a:t> </a:t>
            </a:r>
          </a:p>
          <a:p>
            <a:endParaRPr lang="en-US" i="1"/>
          </a:p>
          <a:p>
            <a:r>
              <a:rPr lang="en-US" i="1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3A371-1B1E-F141-89FF-B04EB2EA5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184" y="4215491"/>
            <a:ext cx="7518400" cy="54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9DEBB-7F20-B841-AF43-1487EA2C3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83" y="3197260"/>
            <a:ext cx="5740400" cy="546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19CBB-39EE-DD4B-8BAF-1A6FEB8E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732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851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Epinions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80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Epinions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4C3C5-8CA8-C444-85A4-AD328ED7F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181" y="1411287"/>
            <a:ext cx="9440334" cy="531018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43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REV2 -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1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F8EA1D-A5FE-164D-8BD0-87BFEE7FA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5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8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Birdnest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B2C676-0C23-604C-B635-CD58DFA9A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255" y="1253331"/>
            <a:ext cx="9659055" cy="5433218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06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Trust - Amazon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D64E010-3E3B-074D-A04A-D7CB90C0E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08" y="1381918"/>
            <a:ext cx="9620250" cy="5411391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8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FraudEagle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0E2CD-9ABE-0649-A47B-B4797F57F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36" y="1253331"/>
            <a:ext cx="9898898" cy="5568130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53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FRAUDAR - Amazon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0.5%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3%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5%</a:t>
            </a:r>
          </a:p>
          <a:p>
            <a:r>
              <a:rPr lang="en-US">
                <a:solidFill>
                  <a:srgbClr val="0070C0"/>
                </a:solidFill>
              </a:rPr>
              <a:t>Heatmaps for F1, precision, and recall when varying K&amp;N </a:t>
            </a:r>
            <a:r>
              <a:rPr lang="it-IT">
                <a:solidFill>
                  <a:srgbClr val="0070C0"/>
                </a:solidFill>
              </a:rPr>
              <a:t>with q </a:t>
            </a:r>
            <a:r>
              <a:rPr lang="it-IT">
                <a:solidFill>
                  <a:srgbClr val="0070C0"/>
                </a:solidFill>
                <a:sym typeface="Symbol" panose="05050102010706020507" pitchFamily="18" charset="2"/>
              </a:rPr>
              <a:t>= </a:t>
            </a:r>
            <a:r>
              <a:rPr lang="it-IT">
                <a:solidFill>
                  <a:srgbClr val="0070C0"/>
                </a:solidFill>
              </a:rPr>
              <a:t>10%</a:t>
            </a:r>
          </a:p>
          <a:p>
            <a:r>
              <a:rPr lang="it-IT">
                <a:solidFill>
                  <a:srgbClr val="0070C0"/>
                </a:solidFill>
              </a:rPr>
              <a:t>Quick comments/discussion</a:t>
            </a:r>
          </a:p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9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Rsd - Amazon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579876-E53F-374C-8107-D4BCECD23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44" y="1253331"/>
            <a:ext cx="9721145" cy="5468144"/>
          </a:xfrm>
        </p:spPr>
      </p:pic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0A9F-4B64-FF49-B481-CCD9D6ED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DBCF0-48F9-9549-A864-C6F4ED8E1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417"/>
            <a:ext cx="10515600" cy="5500461"/>
          </a:xfrm>
        </p:spPr>
        <p:txBody>
          <a:bodyPr>
            <a:noAutofit/>
          </a:bodyPr>
          <a:lstStyle/>
          <a:p>
            <a:endParaRPr lang="en-US"/>
          </a:p>
          <a:p>
            <a:r>
              <a:rPr lang="en-US"/>
              <a:t> </a:t>
            </a:r>
          </a:p>
          <a:p>
            <a:pPr lvl="1"/>
            <a:r>
              <a:rPr lang="en-US"/>
              <a:t>Controls the number of injected </a:t>
            </a:r>
            <a:r>
              <a:rPr lang="en-US" err="1"/>
              <a:t>sockpuppets</a:t>
            </a:r>
            <a:endParaRPr lang="en-US"/>
          </a:p>
          <a:p>
            <a:r>
              <a:rPr lang="en-US"/>
              <a:t>N = number of reviews generated by a </a:t>
            </a:r>
            <a:r>
              <a:rPr lang="en-US" err="1"/>
              <a:t>sockpuppet</a:t>
            </a:r>
            <a:endParaRPr lang="en-US"/>
          </a:p>
          <a:p>
            <a:pPr lvl="1"/>
            <a:r>
              <a:rPr lang="en-US"/>
              <a:t>1 unfair review on t (assume the attacker always wants to maximize the rating)</a:t>
            </a:r>
          </a:p>
          <a:p>
            <a:pPr lvl="1"/>
            <a:r>
              <a:rPr lang="en-US"/>
              <a:t>N-1 fair reviews to other random products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/>
              <a:t>We assume (</a:t>
            </a:r>
            <a:r>
              <a:rPr lang="en-US" sz="2000" err="1"/>
              <a:t>i</a:t>
            </a:r>
            <a:r>
              <a:rPr lang="en-US" sz="2000"/>
              <a:t>) ratings from 1 to 5, (ii) the bad guys always want to maximize the rating</a:t>
            </a:r>
          </a:p>
          <a:p>
            <a:pPr marL="0" indent="0">
              <a:buNone/>
            </a:pPr>
            <a:r>
              <a:rPr lang="en-US" sz="2000"/>
              <a:t>* The bad guys may also try to improve their strategy by setting the ratings to 4 or a random number between 4 and 5.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44F48E-8C99-8C43-87F1-3B25FACE6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441" y="1552185"/>
            <a:ext cx="6609864" cy="691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5878C-18A0-604D-8D2A-449D814A2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864" y="4490829"/>
            <a:ext cx="9061487" cy="90280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CE01-5713-4A49-AD13-7E576329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235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0.5%</a:t>
            </a:r>
          </a:p>
        </p:txBody>
      </p:sp>
      <p:graphicFrame>
        <p:nvGraphicFramePr>
          <p:cNvPr id="5" name="Segnaposto contenut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448507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-0.094 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=0.30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-0.115 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=0.40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40</a:t>
            </a:fld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838200" y="6356350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</a:t>
            </a:r>
            <a:r>
              <a:rPr lang="it-IT" err="1">
                <a:solidFill>
                  <a:srgbClr val="0070C0"/>
                </a:solidFill>
              </a:rPr>
              <a:t>depth</a:t>
            </a:r>
            <a:r>
              <a:rPr lang="it-IT">
                <a:solidFill>
                  <a:srgbClr val="0070C0"/>
                </a:solidFill>
              </a:rPr>
              <a:t> </a:t>
            </a:r>
            <a:r>
              <a:rPr lang="it-IT" err="1">
                <a:solidFill>
                  <a:srgbClr val="0070C0"/>
                </a:solidFill>
              </a:rPr>
              <a:t>comments</a:t>
            </a:r>
            <a:r>
              <a:rPr lang="it-IT">
                <a:solidFill>
                  <a:srgbClr val="0070C0"/>
                </a:solidFill>
              </a:rPr>
              <a:t>/</a:t>
            </a:r>
            <a:r>
              <a:rPr lang="it-IT" err="1">
                <a:solidFill>
                  <a:srgbClr val="0070C0"/>
                </a:solidFill>
              </a:rPr>
              <a:t>discussion</a:t>
            </a:r>
            <a:endParaRPr lang="it-IT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39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611187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  <a:latin typeface="+mn-lt"/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  <a:latin typeface="+mn-lt"/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=0.60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  <a:latin typeface="+mn-lt"/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1008729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0.5%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557851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302248" y="496371"/>
            <a:ext cx="272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70C0"/>
                </a:solidFill>
              </a:rPr>
              <a:t>F1 </a:t>
            </a:r>
            <a:r>
              <a:rPr lang="en-US" sz="2400" dirty="0">
                <a:solidFill>
                  <a:srgbClr val="0070C0"/>
                </a:solidFill>
              </a:rPr>
              <a:t>relies on recall.</a:t>
            </a:r>
            <a:endParaRPr lang="it-IT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988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685385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2.983 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-0.096 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=0.50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=30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465261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9713408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434308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1%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45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945925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6542091" y="843240"/>
            <a:ext cx="29418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=0.5%</a:t>
            </a:r>
          </a:p>
        </p:txBody>
      </p:sp>
    </p:spTree>
    <p:extLst>
      <p:ext uri="{BB962C8B-B14F-4D97-AF65-F5344CB8AC3E}">
        <p14:creationId xmlns:p14="http://schemas.microsoft.com/office/powerpoint/2010/main" val="1557764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46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523803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0.078 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4273635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47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6821052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14448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3%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48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8050675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-0.681 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-0.518 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-0.947 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-0.882 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-0.896 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3950740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49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2710481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5.326 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=0.20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32527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802-BA55-7C43-AF96-373D31E94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A toy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94E51-50BD-1A45-B176-EE9DEC8D1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576" y="0"/>
            <a:ext cx="4863224" cy="40605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21259B-700A-FC48-B261-24D8F68B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08054"/>
            <a:ext cx="9979705" cy="286890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10C8C2-777D-3641-A210-C1F6C08C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52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50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7281279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+mn-lt"/>
                        </a:rPr>
                      </a:br>
                      <a:endParaRPr lang="en-US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-0.667 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-0.845 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-0.902 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687652" y="727023"/>
            <a:ext cx="543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70C0"/>
                </a:solidFill>
              </a:rPr>
              <a:t>Rev2 </a:t>
            </a:r>
            <a:r>
              <a:rPr lang="it-IT" dirty="0" err="1">
                <a:solidFill>
                  <a:srgbClr val="0070C0"/>
                </a:solidFill>
              </a:rPr>
              <a:t>become</a:t>
            </a:r>
            <a:r>
              <a:rPr lang="it-IT" dirty="0">
                <a:solidFill>
                  <a:srgbClr val="0070C0"/>
                </a:solidFill>
              </a:rPr>
              <a:t> the </a:t>
            </a:r>
            <a:r>
              <a:rPr lang="it-IT" dirty="0" err="1">
                <a:solidFill>
                  <a:srgbClr val="0070C0"/>
                </a:solidFill>
              </a:rPr>
              <a:t>worst</a:t>
            </a:r>
            <a:r>
              <a:rPr lang="it-IT" dirty="0">
                <a:solidFill>
                  <a:srgbClr val="0070C0"/>
                </a:solidFill>
              </a:rPr>
              <a:t> case in OTC ( </a:t>
            </a:r>
            <a:r>
              <a:rPr lang="it-IT" dirty="0" err="1">
                <a:solidFill>
                  <a:srgbClr val="0070C0"/>
                </a:solidFill>
              </a:rPr>
              <a:t>it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was</a:t>
            </a:r>
            <a:r>
              <a:rPr lang="it-IT" dirty="0">
                <a:solidFill>
                  <a:srgbClr val="0070C0"/>
                </a:solidFill>
              </a:rPr>
              <a:t> Fraudar).</a:t>
            </a:r>
          </a:p>
        </p:txBody>
      </p:sp>
    </p:spTree>
    <p:extLst>
      <p:ext uri="{BB962C8B-B14F-4D97-AF65-F5344CB8AC3E}">
        <p14:creationId xmlns:p14="http://schemas.microsoft.com/office/powerpoint/2010/main" val="36857376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F1 - q = 5%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51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0452614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-0.246 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-0.171 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-0.823 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=0.80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5836564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Precision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52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071687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k=0.20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7.913 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2.694 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k=0.30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k=0.10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0.157 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=25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2839027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/>
              <a:t>Worst cases table</a:t>
            </a:r>
            <a:br>
              <a:rPr lang="it-IT"/>
            </a:br>
            <a:r>
              <a:rPr lang="it-IT"/>
              <a:t>Recall - q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1927430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-0.953 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-0.854 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1055691" y="6171684"/>
            <a:ext cx="393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solidFill>
                  <a:srgbClr val="0070C0"/>
                </a:solidFill>
              </a:rPr>
              <a:t>More in-depth comments/discussion</a:t>
            </a:r>
          </a:p>
        </p:txBody>
      </p:sp>
    </p:spTree>
    <p:extLst>
      <p:ext uri="{BB962C8B-B14F-4D97-AF65-F5344CB8AC3E}">
        <p14:creationId xmlns:p14="http://schemas.microsoft.com/office/powerpoint/2010/main" val="2147173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 err="1"/>
              <a:t>Worst</a:t>
            </a:r>
            <a:r>
              <a:rPr lang="it-IT" sz="3600" dirty="0"/>
              <a:t> </a:t>
            </a:r>
            <a:r>
              <a:rPr lang="it-IT" sz="3600" dirty="0" err="1"/>
              <a:t>cases</a:t>
            </a:r>
            <a:r>
              <a:rPr lang="it-IT" sz="3600" dirty="0"/>
              <a:t> </a:t>
            </a:r>
            <a:r>
              <a:rPr lang="it-IT" sz="3600" dirty="0" err="1"/>
              <a:t>table</a:t>
            </a:r>
            <a:br>
              <a:rPr lang="it-IT" dirty="0"/>
            </a:br>
            <a:r>
              <a:rPr lang="it-IT" dirty="0"/>
              <a:t>F1 - </a:t>
            </a:r>
            <a:r>
              <a:rPr lang="it-IT" dirty="0" err="1"/>
              <a:t>q</a:t>
            </a:r>
            <a:r>
              <a:rPr lang="it-IT" dirty="0"/>
              <a:t> = 10%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54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6" name="Segnaposto contenut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2306023"/>
              </p:ext>
            </p:extLst>
          </p:nvPr>
        </p:nvGraphicFramePr>
        <p:xfrm>
          <a:off x="838200" y="1825625"/>
          <a:ext cx="10238105" cy="3967480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036955">
                  <a:extLst>
                    <a:ext uri="{9D8B030D-6E8A-4147-A177-3AD203B41FA5}">
                      <a16:colId xmlns:a16="http://schemas.microsoft.com/office/drawing/2014/main" val="3727288648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93175763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4050390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6232629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6985894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027515223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6357659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91258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REV2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Birdnest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Trust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FraudEagle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FRAUDAR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solidFill>
                            <a:schemeClr val="tx1"/>
                          </a:solidFill>
                        </a:rPr>
                        <a:t>Rsd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68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OTC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n=35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-0.449 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182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Alpha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k=0.90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593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 err="1">
                          <a:solidFill>
                            <a:schemeClr val="tx1"/>
                          </a:solidFill>
                        </a:rPr>
                        <a:t>Epinions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=20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0.250 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k=0.80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n=45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170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Amazon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n=50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-0.693 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n=20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-0.732 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k=0.60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n=40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-0.628 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k=0.70 </a:t>
                      </a:r>
                      <a:endParaRPr lang="pt">
                        <a:effectLst/>
                        <a:latin typeface="+mn-lt"/>
                      </a:endParaRPr>
                    </a:p>
                    <a:p>
                      <a:r>
                        <a:rPr lang="pt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n=1</a:t>
                      </a:r>
                      <a:endParaRPr lang="pt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-0.649 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=0.90 </a:t>
                      </a:r>
                      <a:endParaRPr lang="pt" dirty="0">
                        <a:effectLst/>
                        <a:latin typeface="+mn-lt"/>
                      </a:endParaRPr>
                    </a:p>
                    <a:p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pt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pt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=1</a:t>
                      </a:r>
                      <a:endParaRPr lang="pt" dirty="0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19219"/>
                  </a:ext>
                </a:extLst>
              </a:tr>
            </a:tbl>
          </a:graphicData>
        </a:graphic>
      </p:graphicFrame>
      <p:sp>
        <p:nvSpPr>
          <p:cNvPr id="7" name="Rettangolo 6"/>
          <p:cNvSpPr/>
          <p:nvPr/>
        </p:nvSpPr>
        <p:spPr>
          <a:xfrm>
            <a:off x="5957252" y="727023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rgbClr val="0070C0"/>
                </a:solidFill>
              </a:rPr>
              <a:t>Similar</a:t>
            </a:r>
            <a:r>
              <a:rPr lang="it-IT" sz="2400" dirty="0">
                <a:solidFill>
                  <a:srgbClr val="0070C0"/>
                </a:solidFill>
              </a:rPr>
              <a:t> with </a:t>
            </a:r>
            <a:r>
              <a:rPr lang="it-IT" sz="2400" dirty="0" err="1">
                <a:solidFill>
                  <a:srgbClr val="0070C0"/>
                </a:solidFill>
              </a:rPr>
              <a:t>q</a:t>
            </a:r>
            <a:r>
              <a:rPr lang="it-IT" sz="2400" dirty="0">
                <a:solidFill>
                  <a:srgbClr val="0070C0"/>
                </a:solidFill>
              </a:rPr>
              <a:t>=5%.</a:t>
            </a:r>
          </a:p>
        </p:txBody>
      </p:sp>
    </p:spTree>
    <p:extLst>
      <p:ext uri="{BB962C8B-B14F-4D97-AF65-F5344CB8AC3E}">
        <p14:creationId xmlns:p14="http://schemas.microsoft.com/office/powerpoint/2010/main" val="17492518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Old</a:t>
            </a:r>
            <a:r>
              <a:rPr lang="it-IT"/>
              <a:t> </a:t>
            </a:r>
            <a:r>
              <a:rPr lang="it-IT" err="1"/>
              <a:t>slides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F0A193-EC57-8B43-B85B-9FE1F24D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2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5C08FC9-5C16-A74F-AE3B-723D64106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109" y="2308328"/>
            <a:ext cx="11697917" cy="35093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q=0.02)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/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𝑐h𝑎𝑛𝑔𝑒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)/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𝑜𝑙𝑑</m:t>
                          </m:r>
                        </m:sub>
                      </m:sSub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F774B3F-8E48-4744-92CC-C9B2BE038F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4530" y="1814842"/>
                <a:ext cx="3189270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292F602C-F308-2E46-AFAD-C557AA57779A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depends on both k and N values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CE35811-8F8C-FC44-8366-43F06C86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741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D638F9-B5D9-F848-8E0B-DDBDBCDD8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9382" y="2335164"/>
            <a:ext cx="11466543" cy="34044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DDE11-D837-F242-B199-73898E50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964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AC3B87-200A-7B4E-82DC-08DA17E33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36" y="2294618"/>
            <a:ext cx="11811580" cy="3543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(BN on alpha @ q=0.2)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FA661F-1849-5043-8E81-BDACD3CB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506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38B0D1-7899-9C4E-92DF-672EFCBF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27" y="2335238"/>
            <a:ext cx="11723073" cy="35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97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setting</a:t>
            </a:r>
            <a:endParaRPr lang="it-IT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793036-914B-E846-9E09-E1C79D5A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5800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2973FE-5ED1-9648-BFD8-A52192B1F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26" y="2255727"/>
            <a:ext cx="11724000" cy="351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k much more than 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D59A7-3CC0-D843-A0CE-758B6059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721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73068A-6AA1-2A4F-BFE4-E6D828A32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75" y="2249726"/>
            <a:ext cx="11744004" cy="3523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EAA737-40ED-AE4B-85D1-C4C48DA4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Heatmap (</a:t>
            </a:r>
            <a:r>
              <a:rPr lang="en-US" err="1"/>
              <a:t>rsd</a:t>
            </a:r>
            <a:r>
              <a:rPr lang="en-US"/>
              <a:t> on alpha @ q=0.1)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F254-341B-C948-9DF0-3CBC00AFE84A}"/>
              </a:ext>
            </a:extLst>
          </p:cNvPr>
          <p:cNvSpPr/>
          <p:nvPr/>
        </p:nvSpPr>
        <p:spPr>
          <a:xfrm>
            <a:off x="1721224" y="2922494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C6CA5E-263C-B449-B87A-C5A4DFDA31B6}"/>
              </a:ext>
            </a:extLst>
          </p:cNvPr>
          <p:cNvSpPr/>
          <p:nvPr/>
        </p:nvSpPr>
        <p:spPr>
          <a:xfrm>
            <a:off x="5685968" y="2922493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DE082E-DE26-3746-BCDC-1C38F5FF4D27}"/>
              </a:ext>
            </a:extLst>
          </p:cNvPr>
          <p:cNvSpPr/>
          <p:nvPr/>
        </p:nvSpPr>
        <p:spPr>
          <a:xfrm>
            <a:off x="9397494" y="2922492"/>
            <a:ext cx="1290917" cy="2689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4DDD6-5CBA-C548-8CE4-D67367C5E7AD}"/>
              </a:ext>
            </a:extLst>
          </p:cNvPr>
          <p:cNvSpPr txBox="1"/>
          <p:nvPr/>
        </p:nvSpPr>
        <p:spPr>
          <a:xfrm>
            <a:off x="7304275" y="6062535"/>
            <a:ext cx="4654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change rely on N more than 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8F7302-62FB-6F48-BBC8-9580B2E2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03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q=0.02)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2565" y="2239416"/>
          <a:ext cx="10986870" cy="4299496"/>
        </p:xfrm>
        <a:graphic>
          <a:graphicData uri="http://schemas.openxmlformats.org/drawingml/2006/table">
            <a:tbl>
              <a:tblPr/>
              <a:tblGrid>
                <a:gridCol w="1041009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42717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01311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98950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499544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-0.378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-0.795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-0.536 k=0.90 n=25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-0.582 k=0.90 n=10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-0.755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-0.779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-0.809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-0.933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3816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1885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-0.759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-0.535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-0.605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-0.692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442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0505" y="2152357"/>
          <a:ext cx="11071276" cy="4082253"/>
        </p:xfrm>
        <a:graphic>
          <a:graphicData uri="http://schemas.openxmlformats.org/drawingml/2006/table">
            <a:tbl>
              <a:tblPr/>
              <a:tblGrid>
                <a:gridCol w="1049006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151496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512845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409697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7561">
                <a:tc>
                  <a:txBody>
                    <a:bodyPr/>
                    <a:lstStyle/>
                    <a:p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-0.051 k=0.90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-0.432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-0.704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-0.288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-0.358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-0.624 k=0.90 n=45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-0.735 k=0.90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-0.427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-0.868 k=0.70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989306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758040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-0.258 k=0.90 n=35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-0.588 k=0.70 n=1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-0.334 k=0.90 n=50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-0.433 k=0.90 n=5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-0.502 k=0.50 n=40</a:t>
                      </a: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sz="1600">
                          <a:effectLst/>
                          <a:latin typeface="+mn-lt"/>
                        </a:rPr>
                      </a:br>
                      <a:endParaRPr lang="en-US" sz="1600">
                        <a:effectLst/>
                        <a:latin typeface="+mn-lt"/>
                      </a:endParaRPr>
                    </a:p>
                  </a:txBody>
                  <a:tcPr marL="34755" marR="34755" marT="34755" marB="3475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B939-F48B-034A-BE1C-FC85B5C4873E}"/>
              </a:ext>
            </a:extLst>
          </p:cNvPr>
          <p:cNvSpPr txBox="1"/>
          <p:nvPr/>
        </p:nvSpPr>
        <p:spPr>
          <a:xfrm>
            <a:off x="6822831" y="1477108"/>
            <a:ext cx="3252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smaller than q=0.02</a:t>
            </a:r>
          </a:p>
        </p:txBody>
      </p:sp>
    </p:spTree>
    <p:extLst>
      <p:ext uri="{BB962C8B-B14F-4D97-AF65-F5344CB8AC3E}">
        <p14:creationId xmlns:p14="http://schemas.microsoft.com/office/powerpoint/2010/main" val="21967114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(f1 @ q=0.2)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772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0.311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-0.529 k=0.50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-0.062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-0.010 k=0.90 n=15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-0.367 k=0.40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-0.623 k=0.70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-0.031 k=0.70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-0.733 k=0.30 n=35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0.111 k=0.80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-0.276 k=0.20 n=1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0.013 k=0.90 n=50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-0.160 k=0.90 n=5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-0.282 k=0.10 n=40</a:t>
                      </a: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 sz="1800">
                          <a:effectLst/>
                          <a:latin typeface="+mn-lt"/>
                        </a:rPr>
                      </a:br>
                      <a:endParaRPr lang="en-US" sz="1800">
                        <a:effectLst/>
                        <a:latin typeface="+mn-lt"/>
                      </a:endParaRPr>
                    </a:p>
                  </a:txBody>
                  <a:tcPr marL="37275" marR="37275" marT="37275" marB="37275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94D17-60C2-F244-BE94-CD52EBEC455C}"/>
              </a:ext>
            </a:extLst>
          </p:cNvPr>
          <p:cNvSpPr txBox="1"/>
          <p:nvPr/>
        </p:nvSpPr>
        <p:spPr>
          <a:xfrm>
            <a:off x="6822831" y="1477108"/>
            <a:ext cx="364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Changes are even smaller than q=0.1</a:t>
            </a:r>
          </a:p>
        </p:txBody>
      </p:sp>
    </p:spTree>
    <p:extLst>
      <p:ext uri="{BB962C8B-B14F-4D97-AF65-F5344CB8AC3E}">
        <p14:creationId xmlns:p14="http://schemas.microsoft.com/office/powerpoint/2010/main" val="31374858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(precision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1.406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0.340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-0.110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0.915 k=0.10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0.688 k=0.30 n=15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-0.032 k=0.30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-0.221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1.087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-0.478 k=0.30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1.017 k=0.10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-0.007 k=0.30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0.700 k=0.20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0.101 k=0.10 n=35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4AB1D-4059-4748-B4F5-CCF612FEE1CE}"/>
              </a:ext>
            </a:extLst>
          </p:cNvPr>
          <p:cNvSpPr txBox="1"/>
          <p:nvPr/>
        </p:nvSpPr>
        <p:spPr>
          <a:xfrm>
            <a:off x="7160455" y="1690688"/>
            <a:ext cx="2019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Precision are larger.</a:t>
            </a:r>
          </a:p>
        </p:txBody>
      </p:sp>
    </p:spTree>
    <p:extLst>
      <p:ext uri="{BB962C8B-B14F-4D97-AF65-F5344CB8AC3E}">
        <p14:creationId xmlns:p14="http://schemas.microsoft.com/office/powerpoint/2010/main" val="17823414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702E-7D2C-E24D-B3A9-804DBFA1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Algorithms on datasets (recall @ q=0.1)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C36C1F-2667-4140-96D5-CC0A81ED834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04911" y="2363371"/>
          <a:ext cx="10480429" cy="4183868"/>
        </p:xfrm>
        <a:graphic>
          <a:graphicData uri="http://schemas.openxmlformats.org/drawingml/2006/table">
            <a:tbl>
              <a:tblPr/>
              <a:tblGrid>
                <a:gridCol w="993024">
                  <a:extLst>
                    <a:ext uri="{9D8B030D-6E8A-4147-A177-3AD203B41FA5}">
                      <a16:colId xmlns:a16="http://schemas.microsoft.com/office/drawing/2014/main" val="3444394759"/>
                    </a:ext>
                  </a:extLst>
                </a:gridCol>
                <a:gridCol w="1090043">
                  <a:extLst>
                    <a:ext uri="{9D8B030D-6E8A-4147-A177-3AD203B41FA5}">
                      <a16:colId xmlns:a16="http://schemas.microsoft.com/office/drawing/2014/main" val="3036567667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4044020807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4032454066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2373942178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075107553"/>
                    </a:ext>
                  </a:extLst>
                </a:gridCol>
                <a:gridCol w="1432108">
                  <a:extLst>
                    <a:ext uri="{9D8B030D-6E8A-4147-A177-3AD203B41FA5}">
                      <a16:colId xmlns:a16="http://schemas.microsoft.com/office/drawing/2014/main" val="3963741063"/>
                    </a:ext>
                  </a:extLst>
                </a:gridCol>
                <a:gridCol w="1334465">
                  <a:extLst>
                    <a:ext uri="{9D8B030D-6E8A-4147-A177-3AD203B41FA5}">
                      <a16:colId xmlns:a16="http://schemas.microsoft.com/office/drawing/2014/main" val="1422203519"/>
                    </a:ext>
                  </a:extLst>
                </a:gridCol>
              </a:tblGrid>
              <a:tr h="584965"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feagle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fraudar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trust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rsd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bad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rev2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81278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-0.390 k=0.90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-0.616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-0.812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-0.524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-0.576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-0.748 k=0.90 n=45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-0.834 k=0.90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52540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-0.675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-0.927 k=0.70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46099"/>
                  </a:ext>
                </a:extLst>
              </a:tr>
              <a:tr h="861548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076556"/>
                  </a:ext>
                </a:extLst>
              </a:tr>
              <a:tr h="842459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-0.525 k=0.90 n=30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-0.743 k=0.70 n=1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-0.569 k=0.90 n=50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-0.642 k=0.90 n=5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-0.673 k=0.60 n=40</a:t>
                      </a: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en-US">
                          <a:effectLst/>
                          <a:latin typeface="+mn-lt"/>
                        </a:rPr>
                      </a:br>
                      <a:endParaRPr lang="en-US">
                        <a:effectLst/>
                        <a:latin typeface="+mn-lt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77963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3C95F-2CE2-5740-9185-CFB59A3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672-0ECA-7840-9D52-7FC57D42D07C}"/>
              </a:ext>
            </a:extLst>
          </p:cNvPr>
          <p:cNvSpPr txBox="1"/>
          <p:nvPr/>
        </p:nvSpPr>
        <p:spPr>
          <a:xfrm>
            <a:off x="6822831" y="1477108"/>
            <a:ext cx="509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sockpuppets have big impact on recall numbers.</a:t>
            </a:r>
          </a:p>
        </p:txBody>
      </p:sp>
    </p:spTree>
    <p:extLst>
      <p:ext uri="{BB962C8B-B14F-4D97-AF65-F5344CB8AC3E}">
        <p14:creationId xmlns:p14="http://schemas.microsoft.com/office/powerpoint/2010/main" val="13632749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E4B5-0D0B-5446-B82F-F9EB8C4B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step: How to defend against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19B2-46FA-524C-86D5-9665857BE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K: the number of sockpuppets</a:t>
            </a:r>
          </a:p>
          <a:p>
            <a:pPr lvl="1"/>
            <a:r>
              <a:rPr lang="en-US"/>
              <a:t>Affect algorithms that rely on rating distributions, for example, </a:t>
            </a:r>
            <a:r>
              <a:rPr lang="en-US" err="1"/>
              <a:t>birdnest</a:t>
            </a:r>
            <a:r>
              <a:rPr lang="en-US"/>
              <a:t>, and trust</a:t>
            </a:r>
          </a:p>
          <a:p>
            <a:r>
              <a:rPr lang="en-US"/>
              <a:t>N: number of reviews generated by </a:t>
            </a:r>
            <a:r>
              <a:rPr lang="en-US" b="1"/>
              <a:t>one</a:t>
            </a:r>
            <a:r>
              <a:rPr lang="en-US"/>
              <a:t> sockpuppet</a:t>
            </a:r>
          </a:p>
          <a:p>
            <a:pPr lvl="1"/>
            <a:r>
              <a:rPr lang="en-US"/>
              <a:t>Affect algorithms that rely on reputation, for example, BAD</a:t>
            </a:r>
          </a:p>
          <a:p>
            <a:r>
              <a:rPr lang="en-US"/>
              <a:t>Semi-supervised learning with partial ground truth</a:t>
            </a:r>
          </a:p>
          <a:p>
            <a:pPr lvl="1"/>
            <a:r>
              <a:rPr lang="en-US"/>
              <a:t>Label propagation</a:t>
            </a:r>
          </a:p>
          <a:p>
            <a:pPr lvl="1"/>
            <a:r>
              <a:rPr lang="en-US"/>
              <a:t>Graph embedding</a:t>
            </a:r>
          </a:p>
          <a:p>
            <a:pPr lvl="1"/>
            <a:r>
              <a:rPr lang="en-US"/>
              <a:t>Graph convolutional network</a:t>
            </a:r>
          </a:p>
          <a:p>
            <a:pPr lvl="1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3C35A-5DAD-394D-9499-98ACD6854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758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4BC6-B93F-AF4E-B041-CEA9A92B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Experimental</a:t>
            </a:r>
            <a:r>
              <a:rPr lang="it-IT"/>
              <a:t> </a:t>
            </a:r>
            <a:r>
              <a:rPr lang="it-IT" err="1"/>
              <a:t>rounds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045B3-54B1-DC4D-9A55-C918ECC7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0006" y="1825625"/>
            <a:ext cx="6843793" cy="4351338"/>
          </a:xfrm>
        </p:spPr>
        <p:txBody>
          <a:bodyPr/>
          <a:lstStyle/>
          <a:p>
            <a:r>
              <a:rPr lang="en-US"/>
              <a:t>For each K, average over N and t</a:t>
            </a:r>
          </a:p>
          <a:p>
            <a:pPr lvl="1"/>
            <a:r>
              <a:rPr lang="en-US"/>
              <a:t>Average precision</a:t>
            </a:r>
          </a:p>
          <a:p>
            <a:pPr lvl="1"/>
            <a:r>
              <a:rPr lang="en-US"/>
              <a:t>AUC</a:t>
            </a:r>
          </a:p>
          <a:p>
            <a:pPr lvl="1"/>
            <a:r>
              <a:rPr lang="en-US"/>
              <a:t>Precision at 5% - 50% (top k precision)</a:t>
            </a:r>
          </a:p>
          <a:p>
            <a:pPr lvl="1"/>
            <a:r>
              <a:rPr lang="en-US"/>
              <a:t>Evade rate at 5% - 50% (top k evade rate)</a:t>
            </a:r>
          </a:p>
          <a:p>
            <a:pPr lvl="1"/>
            <a:r>
              <a:rPr lang="en-US"/>
              <a:t>Evaluate the metrics on fraudster/sockpuppet/combined</a:t>
            </a:r>
          </a:p>
          <a:p>
            <a:r>
              <a:rPr lang="en-US"/>
              <a:t>Then switch K and N to evaluate the impact of 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6558FD-C6B0-5C44-811B-9FC84EEC0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26" y="1690688"/>
            <a:ext cx="3285964" cy="4446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4C3693-4FA1-5E4F-A371-7AD04560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84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n-lt"/>
              </a:rPr>
              <a:t>Datasets</a:t>
            </a:r>
            <a:endParaRPr lang="it-IT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/>
              <a:t>Source (</a:t>
            </a:r>
            <a:r>
              <a:rPr lang="it-IT" err="1"/>
              <a:t>user</a:t>
            </a:r>
            <a:r>
              <a:rPr lang="it-IT"/>
              <a:t>), </a:t>
            </a:r>
            <a:r>
              <a:rPr lang="it-IT" err="1"/>
              <a:t>destination</a:t>
            </a:r>
            <a:r>
              <a:rPr lang="it-IT"/>
              <a:t> (</a:t>
            </a:r>
            <a:r>
              <a:rPr lang="it-IT" err="1"/>
              <a:t>user</a:t>
            </a:r>
            <a:r>
              <a:rPr lang="it-IT"/>
              <a:t>/</a:t>
            </a:r>
            <a:r>
              <a:rPr lang="it-IT" err="1"/>
              <a:t>product</a:t>
            </a:r>
            <a:r>
              <a:rPr lang="it-IT"/>
              <a:t>), rating, </a:t>
            </a:r>
            <a:r>
              <a:rPr lang="it-IT" err="1"/>
              <a:t>timestamp</a:t>
            </a:r>
            <a:endParaRPr lang="it-IT"/>
          </a:p>
          <a:p>
            <a:r>
              <a:rPr lang="it-IT"/>
              <a:t>Ground </a:t>
            </a:r>
            <a:r>
              <a:rPr lang="it-IT" err="1"/>
              <a:t>truth</a:t>
            </a:r>
            <a:r>
              <a:rPr lang="it-IT"/>
              <a:t> data: </a:t>
            </a:r>
            <a:r>
              <a:rPr lang="it-IT" err="1"/>
              <a:t>benign</a:t>
            </a:r>
            <a:r>
              <a:rPr lang="it-IT"/>
              <a:t> vs </a:t>
            </a:r>
            <a:r>
              <a:rPr lang="it-IT" err="1"/>
              <a:t>fake</a:t>
            </a:r>
            <a:endParaRPr lang="it-IT"/>
          </a:p>
          <a:p>
            <a:r>
              <a:rPr lang="it-IT"/>
              <a:t>Data </a:t>
            </a:r>
            <a:r>
              <a:rPr lang="it-IT" err="1"/>
              <a:t>statistics</a:t>
            </a:r>
            <a:r>
              <a:rPr lang="it-IT"/>
              <a:t>:</a:t>
            </a:r>
          </a:p>
          <a:p>
            <a:pPr lvl="1"/>
            <a:endParaRPr lang="it-IT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92364"/>
              </p:ext>
            </p:extLst>
          </p:nvPr>
        </p:nvGraphicFramePr>
        <p:xfrm>
          <a:off x="2254385" y="3495226"/>
          <a:ext cx="7992274" cy="1849054"/>
        </p:xfrm>
        <a:graphic>
          <a:graphicData uri="http://schemas.openxmlformats.org/drawingml/2006/table">
            <a:tbl>
              <a:tblPr/>
              <a:tblGrid>
                <a:gridCol w="1300933">
                  <a:extLst>
                    <a:ext uri="{9D8B030D-6E8A-4147-A177-3AD203B41FA5}">
                      <a16:colId xmlns:a16="http://schemas.microsoft.com/office/drawing/2014/main" val="3848517197"/>
                    </a:ext>
                  </a:extLst>
                </a:gridCol>
                <a:gridCol w="936001">
                  <a:extLst>
                    <a:ext uri="{9D8B030D-6E8A-4147-A177-3AD203B41FA5}">
                      <a16:colId xmlns:a16="http://schemas.microsoft.com/office/drawing/2014/main" val="4175259441"/>
                    </a:ext>
                  </a:extLst>
                </a:gridCol>
                <a:gridCol w="1788458">
                  <a:extLst>
                    <a:ext uri="{9D8B030D-6E8A-4147-A177-3AD203B41FA5}">
                      <a16:colId xmlns:a16="http://schemas.microsoft.com/office/drawing/2014/main" val="2930322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089042784"/>
                    </a:ext>
                  </a:extLst>
                </a:gridCol>
                <a:gridCol w="1411942">
                  <a:extLst>
                    <a:ext uri="{9D8B030D-6E8A-4147-A177-3AD203B41FA5}">
                      <a16:colId xmlns:a16="http://schemas.microsoft.com/office/drawing/2014/main" val="3295657590"/>
                    </a:ext>
                  </a:extLst>
                </a:gridCol>
                <a:gridCol w="1183340">
                  <a:extLst>
                    <a:ext uri="{9D8B030D-6E8A-4147-A177-3AD203B41FA5}">
                      <a16:colId xmlns:a16="http://schemas.microsoft.com/office/drawing/2014/main" val="2650388836"/>
                    </a:ext>
                  </a:extLst>
                </a:gridCol>
              </a:tblGrid>
              <a:tr h="37077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Dataset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#source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destination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#rating 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legitimate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1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</a:t>
                      </a:r>
                      <a:r>
                        <a:rPr lang="it-IT" sz="1800" b="0" i="1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fraudster</a:t>
                      </a:r>
                      <a:endParaRPr lang="it-IT" sz="2400" i="1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03530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OTC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4814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35592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3686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Alpha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102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412772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Epinions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120486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13285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13668104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9291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1013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239678"/>
                  </a:ext>
                </a:extLst>
              </a:tr>
              <a:tr h="17621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Amazon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256059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74258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568454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2358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241</a:t>
                      </a:r>
                      <a:endParaRPr lang="it-IT" sz="2400">
                        <a:effectLst/>
                        <a:latin typeface="+mn-lt"/>
                      </a:endParaRPr>
                    </a:p>
                  </a:txBody>
                  <a:tcPr marL="47625" marR="47625" marT="47625" marB="47625">
                    <a:lnL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35812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DA3F-8777-AC43-8210-0A5D1DDE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05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Competitors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Rev2: </a:t>
            </a:r>
            <a:r>
              <a:rPr lang="en-US" err="1"/>
              <a:t>Srijan</a:t>
            </a:r>
            <a:r>
              <a:rPr lang="en-US"/>
              <a:t> Kumar, et al. REV2: Fraudulent User Prediction in Rating Platforms. (WSDM 2016)</a:t>
            </a:r>
          </a:p>
          <a:p>
            <a:r>
              <a:rPr lang="en-US"/>
              <a:t>Bad: Abhinav Mishra, Arnab Bhattacharya. Finding the Bias and Prestige of Nodes in Networks based on Trust Scores. (WWW 2011)</a:t>
            </a:r>
          </a:p>
          <a:p>
            <a:r>
              <a:rPr lang="en-US" err="1"/>
              <a:t>Birdnest</a:t>
            </a:r>
            <a:r>
              <a:rPr lang="en-US"/>
              <a:t>: Bryan </a:t>
            </a:r>
            <a:r>
              <a:rPr lang="en-US" err="1"/>
              <a:t>Hooi</a:t>
            </a:r>
            <a:r>
              <a:rPr lang="en-US"/>
              <a:t>, et al. Bayesian Inference for Ratings-Fraud Detection. (SIAM 2016)</a:t>
            </a:r>
          </a:p>
          <a:p>
            <a:r>
              <a:rPr lang="en-US"/>
              <a:t>Trust: Guan Wang, </a:t>
            </a:r>
            <a:r>
              <a:rPr lang="en-US" err="1"/>
              <a:t>Sihong</a:t>
            </a:r>
            <a:r>
              <a:rPr lang="en-US"/>
              <a:t> </a:t>
            </a:r>
            <a:r>
              <a:rPr lang="en-US" err="1"/>
              <a:t>Xie</a:t>
            </a:r>
            <a:r>
              <a:rPr lang="en-US"/>
              <a:t>, Bing Liu, Philip Yu. Review graph based online store review spammer detection. (ICDM 2011)</a:t>
            </a:r>
          </a:p>
          <a:p>
            <a:r>
              <a:rPr lang="en-US" err="1"/>
              <a:t>FraudEagle</a:t>
            </a:r>
            <a:r>
              <a:rPr lang="en-US"/>
              <a:t>: Leman </a:t>
            </a:r>
            <a:r>
              <a:rPr lang="en-US" err="1"/>
              <a:t>Akoglu</a:t>
            </a:r>
            <a:r>
              <a:rPr lang="en-US"/>
              <a:t> et al. Opinion Fraud Detection in Online Reviews by Network Effects. (AAAI 2013)</a:t>
            </a:r>
          </a:p>
          <a:p>
            <a:r>
              <a:rPr lang="en-US"/>
              <a:t>FRAUDAR: Bryan </a:t>
            </a:r>
            <a:r>
              <a:rPr lang="en-US" err="1"/>
              <a:t>Hooi</a:t>
            </a:r>
            <a:r>
              <a:rPr lang="en-US"/>
              <a:t> et al. </a:t>
            </a:r>
            <a:r>
              <a:rPr lang="en-US" err="1"/>
              <a:t>Fraudar</a:t>
            </a:r>
            <a:r>
              <a:rPr lang="en-US"/>
              <a:t>: Bounding Graph Fraud in the Face of Camouflage. (KDD 2016)</a:t>
            </a:r>
          </a:p>
          <a:p>
            <a:r>
              <a:rPr lang="en-US" err="1"/>
              <a:t>Rsd</a:t>
            </a:r>
            <a:r>
              <a:rPr lang="en-US"/>
              <a:t>: Guan Wang et al. Review Graph Based Online Store Review Spammer Detection. (ICDM 2011)</a:t>
            </a:r>
          </a:p>
          <a:p>
            <a:pPr lvl="1"/>
            <a:endParaRPr lang="en-US"/>
          </a:p>
        </p:txBody>
      </p:sp>
      <p:sp>
        <p:nvSpPr>
          <p:cNvPr id="4" name="CasellaDiTesto 3"/>
          <p:cNvSpPr txBox="1"/>
          <p:nvPr/>
        </p:nvSpPr>
        <p:spPr>
          <a:xfrm>
            <a:off x="648586" y="6044609"/>
            <a:ext cx="11082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Our goal is a new algorithm that is </a:t>
            </a:r>
            <a:r>
              <a:rPr lang="en-US" err="1"/>
              <a:t>resistent</a:t>
            </a:r>
            <a:r>
              <a:rPr lang="en-US"/>
              <a:t> to this type of attack. So, the competitors are other fraudulent detectors</a:t>
            </a:r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BB2863-4A69-B143-9A72-4F1C9465A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4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Parameters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83781" y="1825625"/>
            <a:ext cx="10870019" cy="4351338"/>
          </a:xfrm>
        </p:spPr>
        <p:txBody>
          <a:bodyPr>
            <a:normAutofit/>
          </a:bodyPr>
          <a:lstStyle/>
          <a:p>
            <a:r>
              <a:rPr lang="it-IT" err="1"/>
              <a:t>Dataset</a:t>
            </a:r>
            <a:r>
              <a:rPr lang="it-IT"/>
              <a:t>: D </a:t>
            </a:r>
            <a:r>
              <a:rPr lang="it-IT">
                <a:sym typeface="Symbol" panose="05050102010706020507" pitchFamily="18" charset="2"/>
              </a:rPr>
              <a:t> {Alpha, OTC, </a:t>
            </a:r>
            <a:r>
              <a:rPr lang="it-IT" err="1">
                <a:sym typeface="Symbol" panose="05050102010706020507" pitchFamily="18" charset="2"/>
              </a:rPr>
              <a:t>Epinions</a:t>
            </a:r>
            <a:r>
              <a:rPr lang="it-IT">
                <a:sym typeface="Symbol" panose="05050102010706020507" pitchFamily="18" charset="2"/>
              </a:rPr>
              <a:t>, Amazon}</a:t>
            </a:r>
            <a:endParaRPr lang="it-IT"/>
          </a:p>
          <a:p>
            <a:r>
              <a:rPr lang="it-IT"/>
              <a:t>Competitor: A</a:t>
            </a:r>
            <a:r>
              <a:rPr lang="it-IT">
                <a:sym typeface="Symbol" panose="05050102010706020507" pitchFamily="18" charset="2"/>
              </a:rPr>
              <a:t>  {</a:t>
            </a:r>
            <a:r>
              <a:rPr lang="it-IT" err="1">
                <a:sym typeface="Symbol" panose="05050102010706020507" pitchFamily="18" charset="2"/>
              </a:rPr>
              <a:t>Rev2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Bad</a:t>
            </a:r>
            <a:r>
              <a:rPr lang="it-IT">
                <a:sym typeface="Symbol" panose="05050102010706020507" pitchFamily="18" charset="2"/>
              </a:rPr>
              <a:t>, </a:t>
            </a:r>
            <a:r>
              <a:rPr lang="it-IT" err="1">
                <a:sym typeface="Symbol" panose="05050102010706020507" pitchFamily="18" charset="2"/>
              </a:rPr>
              <a:t>Birdnest</a:t>
            </a:r>
            <a:r>
              <a:rPr lang="it-IT">
                <a:sym typeface="Symbol" panose="05050102010706020507" pitchFamily="18" charset="2"/>
              </a:rPr>
              <a:t>, Trust, FraudEagle, FRAUDAR, Rsd}</a:t>
            </a:r>
          </a:p>
          <a:p>
            <a:r>
              <a:rPr lang="it-IT"/>
              <a:t>Number of target </a:t>
            </a:r>
            <a:r>
              <a:rPr lang="it-IT" err="1"/>
              <a:t>products</a:t>
            </a:r>
            <a:r>
              <a:rPr lang="it-IT"/>
              <a:t>: T = 100</a:t>
            </a:r>
          </a:p>
          <a:p>
            <a:r>
              <a:rPr lang="it-IT"/>
              <a:t>Ratio sockpuppets/</a:t>
            </a:r>
            <a:r>
              <a:rPr lang="it-IT" err="1"/>
              <a:t>original</a:t>
            </a:r>
            <a:r>
              <a:rPr lang="it-IT"/>
              <a:t>:                          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{0%, 10%, …, 100%}</a:t>
            </a:r>
          </a:p>
          <a:p>
            <a:r>
              <a:rPr lang="it-IT" err="1"/>
              <a:t>Reviews</a:t>
            </a:r>
            <a:r>
              <a:rPr lang="it-IT"/>
              <a:t> by </a:t>
            </a:r>
            <a:r>
              <a:rPr lang="it-IT" err="1"/>
              <a:t>each</a:t>
            </a:r>
            <a:r>
              <a:rPr lang="it-IT"/>
              <a:t> sockpuppet: N </a:t>
            </a:r>
            <a:r>
              <a:rPr lang="it-IT">
                <a:sym typeface="Symbol" panose="05050102010706020507" pitchFamily="18" charset="2"/>
              </a:rPr>
              <a:t></a:t>
            </a:r>
            <a:r>
              <a:rPr lang="it-IT"/>
              <a:t> {1, 5, 10, 15, ..., 50}</a:t>
            </a:r>
          </a:p>
          <a:p>
            <a:r>
              <a:rPr lang="en-US"/>
              <a:t>Top percentile assumed as fraudulent: q </a:t>
            </a:r>
            <a:r>
              <a:rPr lang="it-IT">
                <a:sym typeface="Symbol" panose="05050102010706020507" pitchFamily="18" charset="2"/>
              </a:rPr>
              <a:t> {0.5%, 1%, 3%, 5%, 10%}</a:t>
            </a:r>
            <a:endParaRPr lang="it-IT"/>
          </a:p>
          <a:p>
            <a:endParaRPr lang="en-US">
              <a:solidFill>
                <a:srgbClr val="FF0000"/>
              </a:solidFill>
            </a:endParaRPr>
          </a:p>
          <a:p>
            <a:endParaRPr lang="it-IT"/>
          </a:p>
          <a:p>
            <a:endParaRPr lang="it-I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FCC44-E39C-9949-BE9E-3A46442A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18" y="3307194"/>
            <a:ext cx="2064743" cy="63417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79994-36AE-9841-9E5D-D4AE2B6D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D7397-CFC9-1E49-8FD3-94FB84D05E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2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3416</Words>
  <Application>Microsoft Macintosh PowerPoint</Application>
  <PresentationFormat>Widescreen</PresentationFormat>
  <Paragraphs>1745</Paragraphs>
  <Slides>68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3" baseType="lpstr">
      <vt:lpstr>Arial</vt:lpstr>
      <vt:lpstr>Calibri</vt:lpstr>
      <vt:lpstr>Calibri Light</vt:lpstr>
      <vt:lpstr>Cambria Math</vt:lpstr>
      <vt:lpstr>Office Theme</vt:lpstr>
      <vt:lpstr>Definitions</vt:lpstr>
      <vt:lpstr>Definitions</vt:lpstr>
      <vt:lpstr>Definitions</vt:lpstr>
      <vt:lpstr>Definitions</vt:lpstr>
      <vt:lpstr>A toy example</vt:lpstr>
      <vt:lpstr>Experimental setting</vt:lpstr>
      <vt:lpstr>Datasets</vt:lpstr>
      <vt:lpstr>Competitors</vt:lpstr>
      <vt:lpstr>Parameters</vt:lpstr>
      <vt:lpstr>Experimental round</vt:lpstr>
      <vt:lpstr>Experimental results</vt:lpstr>
      <vt:lpstr>REV2 - OTC</vt:lpstr>
      <vt:lpstr>Bad - OTC</vt:lpstr>
      <vt:lpstr>Birdnest - OTC</vt:lpstr>
      <vt:lpstr>Trust - OTC</vt:lpstr>
      <vt:lpstr>FraudEagle - OTC</vt:lpstr>
      <vt:lpstr>FRAUDAR - OTC</vt:lpstr>
      <vt:lpstr>Rsd - OTC</vt:lpstr>
      <vt:lpstr>REV2 - Alpha</vt:lpstr>
      <vt:lpstr>Bad - Alpha</vt:lpstr>
      <vt:lpstr>Birdnest - Alpha</vt:lpstr>
      <vt:lpstr>Trust - Alpha</vt:lpstr>
      <vt:lpstr>FraudEagle - Alpha</vt:lpstr>
      <vt:lpstr>FRAUDAR - Alpha</vt:lpstr>
      <vt:lpstr>Rsd - Alpha</vt:lpstr>
      <vt:lpstr>REV2 - Epinions</vt:lpstr>
      <vt:lpstr>Bad - Epinions</vt:lpstr>
      <vt:lpstr>Birdnest - Epinions</vt:lpstr>
      <vt:lpstr>Trust - Epinions</vt:lpstr>
      <vt:lpstr>FraudEagle - Epinions</vt:lpstr>
      <vt:lpstr>FRAUDAR - Epinions</vt:lpstr>
      <vt:lpstr>Rsd - Epinions</vt:lpstr>
      <vt:lpstr>REV2 - Amazon</vt:lpstr>
      <vt:lpstr>Bad - Amazon</vt:lpstr>
      <vt:lpstr>Birdnest - Amazon</vt:lpstr>
      <vt:lpstr>Trust - Amazon</vt:lpstr>
      <vt:lpstr>FraudEagle - Amazon</vt:lpstr>
      <vt:lpstr>FRAUDAR - Amazon</vt:lpstr>
      <vt:lpstr>Rsd - Amazon</vt:lpstr>
      <vt:lpstr>Worst cases table Precision - q = 0.5%</vt:lpstr>
      <vt:lpstr>Worst cases table Recall - q = 0.5%</vt:lpstr>
      <vt:lpstr>Worst cases table F1 - q = 0.5%</vt:lpstr>
      <vt:lpstr>Worst cases table Precision - q = 1%</vt:lpstr>
      <vt:lpstr>Worst cases table Recall - q = 1%</vt:lpstr>
      <vt:lpstr>Worst cases table F1 - q = 1%</vt:lpstr>
      <vt:lpstr>Worst cases table Precision - q = 3%</vt:lpstr>
      <vt:lpstr>Worst cases table Recall - q = 3%</vt:lpstr>
      <vt:lpstr>Worst cases table F1 - q = 3%</vt:lpstr>
      <vt:lpstr>Worst cases table Precision - q = 5%</vt:lpstr>
      <vt:lpstr>Worst cases table Recall - q = 5%</vt:lpstr>
      <vt:lpstr>Worst cases table F1 - q = 5%</vt:lpstr>
      <vt:lpstr>Worst cases table Precision - q = 10%</vt:lpstr>
      <vt:lpstr>Worst cases table Recall - q = 10%</vt:lpstr>
      <vt:lpstr>Worst cases table F1 - q = 10%</vt:lpstr>
      <vt:lpstr>Old slides</vt:lpstr>
      <vt:lpstr>Heatmap (BN on alpha @ q=0.02)</vt:lpstr>
      <vt:lpstr>Heatmap (BN on alpha @ q=0.1)</vt:lpstr>
      <vt:lpstr>Heatmap (BN on alpha @ q=0.2)</vt:lpstr>
      <vt:lpstr>Heatmap (rsd on alpha @ q=0.1)</vt:lpstr>
      <vt:lpstr>Heatmap (rsd on alpha @ q=0.1)</vt:lpstr>
      <vt:lpstr>Heatmap (rsd on alpha @ q=0.1)</vt:lpstr>
      <vt:lpstr>Algorithms on datasets (f1 @ q=0.02)</vt:lpstr>
      <vt:lpstr>Algorithms on datasets (f1 @ q=0.1)</vt:lpstr>
      <vt:lpstr>Algorithms on datasets (f1 @ q=0.2)</vt:lpstr>
      <vt:lpstr>Algorithms on datasets (precision @ q=0.1)</vt:lpstr>
      <vt:lpstr>Algorithms on datasets (recall @ q=0.1)</vt:lpstr>
      <vt:lpstr>The next step: How to defend against attack</vt:lpstr>
      <vt:lpstr>Experimental rounds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review</dc:title>
  <dc:creator>Rui Liu</dc:creator>
  <cp:lastModifiedBy>Rui Liu</cp:lastModifiedBy>
  <cp:revision>183</cp:revision>
  <dcterms:created xsi:type="dcterms:W3CDTF">2018-08-16T20:39:42Z</dcterms:created>
  <dcterms:modified xsi:type="dcterms:W3CDTF">2018-12-06T19:56:41Z</dcterms:modified>
</cp:coreProperties>
</file>

<file path=docProps/thumbnail.jpeg>
</file>